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18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70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&amp;si=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&amp;si=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30576141b?pid=2c254d975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五、实验数据处理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5_BD.8_1#59c1e0c86?pid=30576141b&amp;color=0,0,0&amp;vtp=1&amp;bbb=1&amp;hb=1"/>
              <p:cNvSpPr/>
              <p:nvPr/>
            </p:nvSpPr>
            <p:spPr>
              <a:xfrm>
                <a:off x="612648" y="1121661"/>
                <a:ext cx="10963656" cy="10375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分别作出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n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𝑟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n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图像，分析向心力大小与角速度、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半径、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质量之间的关系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，并得出结论。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QB_5_BD.8_1#59c1e0c86?pid=30576141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1037590"/>
              </a:xfrm>
              <a:prstGeom prst="rect">
                <a:avLst/>
              </a:prstGeom>
              <a:blipFill>
                <a:blip r:embed="rId3"/>
                <a:stretch>
                  <a:fillRect l="-1724" r="-1947" b="-1705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5_AN.9_1#59c1e0c86.blank?pid=30576141b&amp;color=0,0,0&amp;vpa=6&amp;vtp=1&amp;bbb=1"/>
              <p:cNvSpPr/>
              <p:nvPr/>
            </p:nvSpPr>
            <p:spPr>
              <a:xfrm>
                <a:off x="2503360" y="1180055"/>
                <a:ext cx="1254570" cy="362966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1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𝑭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𝐧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𝝎</m:t>
                    </m:r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4" name="QB_5_AN.9_1#59c1e0c86.blank?pid=30576141b&amp;color=0,0,0&amp;vpa=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360" y="1180055"/>
                <a:ext cx="1254570" cy="36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&amp;si=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760d2fc36?pid=2c254d975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六、误差分析</a:t>
            </a:r>
            <a:endParaRPr lang="en-US" altLang="zh-CN" sz="2800" dirty="0"/>
          </a:p>
        </p:txBody>
      </p:sp>
      <p:sp>
        <p:nvSpPr>
          <p:cNvPr id="3" name="P_5_BD#0c5a6811e?sp=1&amp;pid=760d2fc36&amp;color=0,0,0&amp;vtp=1&amp;bbb=1"/>
          <p:cNvSpPr/>
          <p:nvPr/>
        </p:nvSpPr>
        <p:spPr>
          <a:xfrm>
            <a:off x="612648" y="1121661"/>
            <a:ext cx="10963656" cy="2155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污渍、生锈等使小球质量变化，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带来的误差。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仪器不水平带来的误差。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标尺读数不准带来的误差。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皮带打滑带来的误差。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&amp;si=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61b895551?pid=2c254d975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七、注意事项</a:t>
            </a:r>
            <a:endParaRPr lang="en-US" altLang="zh-CN" sz="2800" dirty="0"/>
          </a:p>
        </p:txBody>
      </p:sp>
      <p:sp>
        <p:nvSpPr>
          <p:cNvPr id="3" name="P_5_BD#01eda2566?pid=61b895551&amp;color=0,0,0&amp;vtp=1&amp;bbb=1&amp;hb=1"/>
          <p:cNvSpPr/>
          <p:nvPr/>
        </p:nvSpPr>
        <p:spPr>
          <a:xfrm>
            <a:off x="612648" y="1121661"/>
            <a:ext cx="10963656" cy="1037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摇动手柄时应缓慢加速，注意观察其中一个标尺露出的格数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。达到预定格数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时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，即保持转速恒定，观察并记录其余读数。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&amp;si=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f922c955a.fixed?pid=6a6b17a41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&amp;si=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6444c4293?pid=f922c955a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探究点一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教材原型实验</a:t>
            </a:r>
            <a:endParaRPr lang="en-US" altLang="zh-CN" sz="3000" dirty="0"/>
          </a:p>
        </p:txBody>
      </p:sp>
      <p:pic>
        <p:nvPicPr>
          <p:cNvPr id="3" name="QO_5_BD.10_1#6f9f4fcd9?htil=2&amp;pid=6444c4293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0802" y="1203018"/>
            <a:ext cx="2322576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10_2#6f9f4fcd9?htil=2&amp;sp=1&amp;pid=6444c4293&amp;color=0,0,0&amp;vtp=1&amp;bbb=1&amp;hb=1&amp;hs=1"/>
          <p:cNvSpPr/>
          <p:nvPr/>
        </p:nvSpPr>
        <p:spPr>
          <a:xfrm>
            <a:off x="612648" y="1148154"/>
            <a:ext cx="8558784" cy="1037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例1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（2023·浙江1月选考卷·16-Ⅰ（2），3分</a:t>
            </a:r>
            <a:r>
              <a:rPr lang="en-US" altLang="zh-CN" sz="2400" b="0" i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“探究向心力大小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的表达式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”实验装置如图所示。</a:t>
            </a:r>
            <a:endParaRPr lang="en-US" altLang="zh-CN" sz="2400" dirty="0"/>
          </a:p>
        </p:txBody>
      </p:sp>
      <p:sp>
        <p:nvSpPr>
          <p:cNvPr id="5" name="QC_6_BD.11_1#a3ab4266f?htil=2&amp;pid=6f9f4fcd9&amp;color=0,0,0&amp;vtp=1&amp;bbb=1&amp;hs=1"/>
          <p:cNvSpPr/>
          <p:nvPr/>
        </p:nvSpPr>
        <p:spPr>
          <a:xfrm>
            <a:off x="612648" y="2245775"/>
            <a:ext cx="8558784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①</a:t>
            </a:r>
            <a:r>
              <a:rPr lang="en-US" altLang="zh-CN" sz="2400" b="0" i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采用的实验方法是</a:t>
            </a: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  <p:sp>
        <p:nvSpPr>
          <p:cNvPr id="6" name="QC_6_BD.11_2#a3ab4266f.choices?htil=2&amp;pid=6f9f4fcd9&amp;color=0,0,0&amp;vtp=1&amp;bbb=1&amp;hs=1"/>
          <p:cNvSpPr/>
          <p:nvPr/>
        </p:nvSpPr>
        <p:spPr>
          <a:xfrm>
            <a:off x="612648" y="2780445"/>
            <a:ext cx="8558784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atinLnBrk="1">
              <a:lnSpc>
                <a:spcPts val="4200"/>
              </a:lnSpc>
              <a:tabLst>
                <a:tab pos="3339761" algn="l"/>
                <a:tab pos="6044523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控制变量法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等效法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模拟法</a:t>
            </a:r>
            <a:endParaRPr lang="en-US" altLang="zh-CN" sz="2400" dirty="0"/>
          </a:p>
        </p:txBody>
      </p:sp>
      <p:sp>
        <p:nvSpPr>
          <p:cNvPr id="7" name="QC_6_AN.12_1#a3ab4266f.blank?pid=6f9f4fcd9&amp;color=0,0,0&amp;vpa=7&amp;vtp=1"/>
          <p:cNvSpPr/>
          <p:nvPr/>
        </p:nvSpPr>
        <p:spPr>
          <a:xfrm>
            <a:off x="3486816" y="2196245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400" dirty="0"/>
          </a:p>
        </p:txBody>
      </p:sp>
      <p:sp>
        <p:nvSpPr>
          <p:cNvPr id="8" name="QC_6_AS.13_1#a3ab4266f?pid=6f9f4fcd9&amp;color=0,0,0&amp;vtp=1&amp;bbb=1&amp;hs=1"/>
          <p:cNvSpPr/>
          <p:nvPr/>
        </p:nvSpPr>
        <p:spPr>
          <a:xfrm>
            <a:off x="612648" y="3315115"/>
            <a:ext cx="1116965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本实验是为了探究向心力与影响它的多个因素的关系，故采用控制变量法。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&amp;si=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6_BD.14_1#6bc0e88b2?pid=6f9f4fcd9&amp;color=0,0,0&amp;vtp=1&amp;bt=1&amp;bbb=1&amp;hb=1"/>
          <p:cNvSpPr/>
          <p:nvPr/>
        </p:nvSpPr>
        <p:spPr>
          <a:xfrm>
            <a:off x="612648" y="486000"/>
            <a:ext cx="10963656" cy="2150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②</a:t>
            </a:r>
            <a:r>
              <a:rPr lang="en-US" altLang="zh-CN" sz="2400" b="0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在小球质量和转动半径相同的情况下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，逐渐加速转动手柄到一定速度后保持匀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速转动。此时左右标尺露出的红白相间等分标记的比值等于两小球的</a:t>
            </a: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之比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（选填“线速度大小”“角速度平方”或“周期平方”）；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在加速转动手柄过程中，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左右标尺露出红白相间等分标记的比值</a:t>
            </a: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选填“不变”“变大”或“变小”）。</a:t>
            </a:r>
            <a:endParaRPr lang="en-US" altLang="zh-CN" sz="2400" dirty="0"/>
          </a:p>
        </p:txBody>
      </p:sp>
      <p:sp>
        <p:nvSpPr>
          <p:cNvPr id="3" name="QB_6_AN.15_1#6bc0e88b2.blank?pid=6f9f4fcd9&amp;color=0,0,0&amp;vpa=8&amp;vtp=1&amp;bbb=1"/>
          <p:cNvSpPr/>
          <p:nvPr/>
        </p:nvSpPr>
        <p:spPr>
          <a:xfrm>
            <a:off x="9697117" y="1016860"/>
            <a:ext cx="1752600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角速度平方</a:t>
            </a:r>
            <a:endParaRPr lang="en-US" altLang="zh-CN" sz="2400" dirty="0"/>
          </a:p>
        </p:txBody>
      </p:sp>
      <p:sp>
        <p:nvSpPr>
          <p:cNvPr id="4" name="QB_6_AN.16_1#6bc0e88b2.blank?pid=6f9f4fcd9&amp;color=0,0,0&amp;vpa=9&amp;vtp=1&amp;bbb=1"/>
          <p:cNvSpPr/>
          <p:nvPr/>
        </p:nvSpPr>
        <p:spPr>
          <a:xfrm>
            <a:off x="5810916" y="2112870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不变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6_AS.17_1#6bc0e88b2?pid=6f9f4fcd9&amp;color=0,0,0&amp;vtp=1&amp;bbb=1&amp;hb=1"/>
              <p:cNvSpPr/>
              <p:nvPr/>
            </p:nvSpPr>
            <p:spPr>
              <a:xfrm>
                <a:off x="612648" y="2626711"/>
                <a:ext cx="10963656" cy="10375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根据向心力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n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𝑚𝑟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可知，当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𝑟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一定时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，标尺露出的等分标记的比值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即向心力之比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，等于角速度平方之比，且加速转动过程比值保持不变。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5" name="QB_6_AS.17_1#6bc0e88b2?pid=6f9f4fcd9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26711"/>
                <a:ext cx="10963656" cy="1037590"/>
              </a:xfrm>
              <a:prstGeom prst="rect">
                <a:avLst/>
              </a:prstGeom>
              <a:blipFill>
                <a:blip r:embed="rId3"/>
                <a:stretch>
                  <a:fillRect l="-1724" b="-1705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&amp;si=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6b3aa2cd2?pid=f922c955a&amp;color=0,0,0&amp;vtp=1&amp;bt=1&amp;bbb=1"/>
          <p:cNvSpPr/>
          <p:nvPr/>
        </p:nvSpPr>
        <p:spPr>
          <a:xfrm>
            <a:off x="612648" y="486000"/>
            <a:ext cx="10963656" cy="5149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探究点二</a:t>
            </a:r>
            <a:r>
              <a:rPr lang="en-US" altLang="zh-CN" sz="30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创新拓展实验</a:t>
            </a:r>
            <a:endParaRPr lang="en-US" altLang="zh-CN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5_BD.18_1#8d469748c?sp=1&amp;pid=6b3aa2cd2&amp;color=0,0,0&amp;vtp=1&amp;bbb=1&amp;hb=1"/>
              <p:cNvSpPr/>
              <p:nvPr/>
            </p:nvSpPr>
            <p:spPr>
              <a:xfrm>
                <a:off x="612648" y="1055496"/>
                <a:ext cx="10963656" cy="26885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例2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（2024·广西河池一模）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某实验小组为了验证小球所受向心力与角速度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、半径</a:t>
                </a: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的关系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，设计了如图甲所示的实验装置，转轴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𝑀𝑁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由电动机带动，转速可调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，固定</a:t>
                </a: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在转轴上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点的力传感器通过轻绳连接一质量为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的小球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，一根固定在转轴上的光</a:t>
                </a: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滑水平直杆穿过小球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，保证小球在水平面内转动，直杆最外端插一小遮光片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，小</a:t>
                </a: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球每转一周遮光片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通过右边光电门时可记录遮光片最外端的挡光时间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，某次实验</a:t>
                </a:r>
              </a:p>
              <a:p>
                <a:pPr latinLnBrk="1">
                  <a:lnSpc>
                    <a:spcPts val="3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操作如下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：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QO_5_BD.18_1#8d469748c?sp=1&amp;pid=6b3aa2cd2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55496"/>
                <a:ext cx="10963656" cy="2688590"/>
              </a:xfrm>
              <a:prstGeom prst="rect">
                <a:avLst/>
              </a:prstGeom>
              <a:blipFill>
                <a:blip r:embed="rId3"/>
                <a:stretch>
                  <a:fillRect l="-1724" t="-1587" r="-779" b="-680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5_BD.18_1#8d469748c?pid=6b3aa2cd2&amp;color=0,0,0&amp;tib=255,255,255&amp;iip=1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5973" y="3720881"/>
            <a:ext cx="4846320" cy="28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QO_5_BD.18_2#8d469748c?pid=6b3aa2cd2&amp;color=0,0,0&amp;vtp=1&amp;bbb=1"/>
              <p:cNvSpPr/>
              <p:nvPr/>
            </p:nvSpPr>
            <p:spPr>
              <a:xfrm>
                <a:off x="612648" y="3721960"/>
                <a:ext cx="10963656" cy="288613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25800"/>
                  </a:lnSpc>
                </a:pPr>
                <a:r>
                  <a:rPr lang="en-US" altLang="zh-CN" sz="2400" b="0" i="0" kern="0" spc="-9990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900" b="0" i="0" kern="0">
                    <a:solidFill>
                      <a:srgbClr val="FFFFFF"/>
                    </a:solidFill>
                    <a:latin typeface="SimSun" panose="02010600030101010101" pitchFamily="2" charset="-122"/>
                    <a:ea typeface="Microsoft Yahei" pitchFamily="34" charset="-122"/>
                    <a:cs typeface="Times New Roman" pitchFamily="34" charset="-120"/>
                  </a:rPr>
                  <a:t>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甲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4400" b="0" i="0" kern="0" spc="-9990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900" b="0" i="0" kern="0">
                    <a:solidFill>
                      <a:srgbClr val="FFFFFF"/>
                    </a:solidFill>
                    <a:latin typeface="SimSun" panose="02010600030101010101" pitchFamily="2" charset="-122"/>
                    <a:ea typeface="Microsoft Yahei" pitchFamily="34" charset="-122"/>
                    <a:cs typeface="Times New Roman" pitchFamily="34" charset="-12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乙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5" name="QO_5_BD.18_2#8d469748c?pid=6b3aa2cd2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721960"/>
                <a:ext cx="10963656" cy="2886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QO_5_BD.18_2#8d469748c?pid=6b3aa2cd2&amp;color=0,0,0&amp;tib=255,255,255&amp;iip=2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5495" y="4086641"/>
            <a:ext cx="1408176" cy="25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&amp;si=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19_1#ac779ca9e?pid=8d469748c&amp;color=0,0,0&amp;vtp=1&amp;bt=1&amp;bbb=1&amp;hb=1"/>
              <p:cNvSpPr/>
              <p:nvPr/>
            </p:nvSpPr>
            <p:spPr>
              <a:xfrm>
                <a:off x="612648" y="524100"/>
                <a:ext cx="10963656" cy="10375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用螺旋测微器测量遮光片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的宽度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，测量结果如图乙所示，则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QB_6_BD.19_1#ac779ca9e?pid=8d469748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24100"/>
                <a:ext cx="10963656" cy="1037590"/>
              </a:xfrm>
              <a:prstGeom prst="rect">
                <a:avLst/>
              </a:prstGeom>
              <a:blipFill>
                <a:blip r:embed="rId3"/>
                <a:stretch>
                  <a:fillRect l="-1724" b="-1705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20_1#ac779ca9e.blank?pid=8d469748c&amp;color=0,0,0&amp;vpa=10&amp;vtp=1&amp;bbb=1"/>
          <p:cNvSpPr/>
          <p:nvPr/>
        </p:nvSpPr>
        <p:spPr>
          <a:xfrm>
            <a:off x="10310146" y="496160"/>
            <a:ext cx="9064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1.880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S.21_1#ac779ca9e?pid=8d469748c&amp;color=0,0,0&amp;vtp=1&amp;bbb=1"/>
              <p:cNvSpPr/>
              <p:nvPr/>
            </p:nvSpPr>
            <p:spPr>
              <a:xfrm>
                <a:off x="612648" y="1629825"/>
                <a:ext cx="11063415" cy="4745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根据螺旋测微器的读数原理得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=1.5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+38.0×0.01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mm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=1.880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QB_6_AS.21_1#ac779ca9e?pid=8d469748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29825"/>
                <a:ext cx="11063415" cy="474599"/>
              </a:xfrm>
              <a:prstGeom prst="rect">
                <a:avLst/>
              </a:prstGeom>
              <a:blipFill>
                <a:blip r:embed="rId4"/>
                <a:stretch>
                  <a:fillRect l="-1709" r="-441" b="-3974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6_BD.22_1#2ff57cf6f?pid=8d469748c&amp;color=0,0,0&amp;vtp=1&amp;bbb=1&amp;hb=1"/>
              <p:cNvSpPr/>
              <p:nvPr/>
            </p:nvSpPr>
            <p:spPr>
              <a:xfrm>
                <a:off x="612648" y="2108552"/>
                <a:ext cx="10963656" cy="2155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如图甲所示，安装好实验装置，用刻度尺测量遮光片最外端到转轴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点的距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离记为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，测量小球球心到转轴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点的距离记为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。开动电动机，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让小球转动起来，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某次遮光片通过光电门时光电门计时为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，则小球此时的角速度等于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用字母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中的部分字母表示）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QB_6_BD.22_1#2ff57cf6f?pid=8d469748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108552"/>
                <a:ext cx="10963656" cy="2155190"/>
              </a:xfrm>
              <a:prstGeom prst="rect">
                <a:avLst/>
              </a:prstGeom>
              <a:blipFill>
                <a:blip r:embed="rId5"/>
                <a:stretch>
                  <a:fillRect l="-1724" r="-3671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6_AN.23_1#2ff57cf6f.blank?pid=8d469748c&amp;color=0,0,0&amp;vpa=11&amp;vtp=1&amp;bbb=1&amp;rh=45.47"/>
              <p:cNvSpPr/>
              <p:nvPr/>
            </p:nvSpPr>
            <p:spPr>
              <a:xfrm>
                <a:off x="9641840" y="3083531"/>
                <a:ext cx="493395" cy="57296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5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𝒅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6" name="QB_6_AN.23_1#2ff57cf6f.blank?pid=8d469748c&amp;color=0,0,0&amp;vpa=11&amp;vtp=1&amp;bbb=1&amp;rh=45.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840" y="3083531"/>
                <a:ext cx="493395" cy="5729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6_AS.24_1#2ff57cf6f?pid=8d469748c&amp;color=0,0,0&amp;vtp=1&amp;bbb=1&amp;hb=1"/>
              <p:cNvSpPr/>
              <p:nvPr/>
            </p:nvSpPr>
            <p:spPr>
              <a:xfrm>
                <a:off x="612648" y="4254852"/>
                <a:ext cx="10963656" cy="13716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6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遮光片通过光电门计时器时的线速度大小为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𝑑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，小球此时的角速度与遮</a:t>
                </a: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光片的角速度相等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𝑟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QB_6_AS.24_1#2ff57cf6f?pid=8d469748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254852"/>
                <a:ext cx="10963656" cy="1371600"/>
              </a:xfrm>
              <a:prstGeom prst="rect">
                <a:avLst/>
              </a:prstGeom>
              <a:blipFill>
                <a:blip r:embed="rId7"/>
                <a:stretch>
                  <a:fillRect l="-1724" r="-501" b="-400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6" grpId="0" build="p" animBg="1"/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&amp;si=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6_BD.25_1#12b149092?pid=8d469748c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（3）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验证向心力与半径的关系时，让电动机匀速转动，遮光片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每次通过光电门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的时间相同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，调节小球球心到转轴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点的距离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的长度，测出每一个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的长度以及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其对应的力传感器的示数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，得出多组数据，画出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的关系图像应该为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" name="QC_6_BD.25_1#12b149092?pid=8d469748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r="-945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26_1#12b149092.blank?pid=8d469748c&amp;color=0,0,0&amp;vpa=12&amp;vtp=1"/>
          <p:cNvSpPr/>
          <p:nvPr/>
        </p:nvSpPr>
        <p:spPr>
          <a:xfrm>
            <a:off x="10491439" y="1554070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400" dirty="0"/>
          </a:p>
        </p:txBody>
      </p:sp>
      <p:sp>
        <p:nvSpPr>
          <p:cNvPr id="4" name="QC_6_BD.25_2#12b149092.choices?pid=8d469748c&amp;color=0,0,0&amp;vtp=1&amp;bbb=1"/>
          <p:cNvSpPr/>
          <p:nvPr/>
        </p:nvSpPr>
        <p:spPr>
          <a:xfrm>
            <a:off x="612648" y="2146397"/>
            <a:ext cx="10963656" cy="1777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atinLnBrk="1">
              <a:lnSpc>
                <a:spcPts val="15900"/>
              </a:lnSpc>
              <a:tabLst>
                <a:tab pos="3734986" algn="l"/>
                <a:tab pos="7444571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885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4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kern="0" spc="-999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                                </a:t>
            </a:r>
            <a:endParaRPr lang="en-US" altLang="zh-CN" sz="900" dirty="0">
              <a:latin typeface="SimSun" panose="02010600030101010101" pitchFamily="2" charset="-122"/>
            </a:endParaRPr>
          </a:p>
        </p:txBody>
      </p:sp>
      <p:pic>
        <p:nvPicPr>
          <p:cNvPr id="5" name="QC_6_BD.25_2#12b149092.choice_image?pid=8d469748c&amp;color=0,0,0&amp;tib=255,255,255&amp;iip=3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818" y="2144111"/>
            <a:ext cx="2020824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6_BD.25_2#12b149092.choice_image?pid=8d469748c&amp;color=0,0,0&amp;tib=255,255,255&amp;iip=4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9425" y="2144111"/>
            <a:ext cx="2020824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6_BD.25_2#12b149092.choice_image?pid=8d469748c&amp;color=0,0,0&amp;tib=255,255,255&amp;iip=5&amp;vtp=1" descr="preencoded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6558" y="2144111"/>
            <a:ext cx="2020824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QC_6_AS.27_1#12b149092?pid=8d469748c&amp;color=0,0,0&amp;vtp=1&amp;bbb=1&amp;hb=1"/>
              <p:cNvSpPr/>
              <p:nvPr/>
            </p:nvSpPr>
            <p:spPr>
              <a:xfrm>
                <a:off x="612648" y="3931954"/>
                <a:ext cx="10963656" cy="1036828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遮光片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每次通过光电门的时间相同，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不变，则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不变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，由</a:t>
                </a: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的关系图像为过原点的倾斜直线，故选A。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8" name="QC_6_AS.27_1#12b149092?pid=8d469748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931954"/>
                <a:ext cx="10963656" cy="1036828"/>
              </a:xfrm>
              <a:prstGeom prst="rect">
                <a:avLst/>
              </a:prstGeom>
              <a:blipFill>
                <a:blip r:embed="rId7"/>
                <a:stretch>
                  <a:fillRect l="-1724" b="-1764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&amp;si=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28_1#82a847117?pid=8d469748c&amp;color=0,0,0&amp;vtp=1&amp;bt=1&amp;bbb=1&amp;hb=1"/>
              <p:cNvSpPr/>
              <p:nvPr/>
            </p:nvSpPr>
            <p:spPr>
              <a:xfrm>
                <a:off x="612648" y="486000"/>
                <a:ext cx="10963656" cy="27940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（4）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验证向心力与角速度的关系时让小球球心到转轴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点的距离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不变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，调节电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动机转速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，遮光片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每次通过光电门的时间不同，记录每次挡光时间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同时记录此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时力传感器的示数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，得出多组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的数据，为了准确验证小球所受向心力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与角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速度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的关系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，根据实验数据应画</a:t>
                </a:r>
                <a:r>
                  <a:rPr lang="en-US" altLang="zh-CN" sz="240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选填“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”“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”“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或“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b="0" i="0" kern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”</a:t>
                </a:r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关系图。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QB_6_BD.28_1#82a847117?pid=8d469748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94000"/>
              </a:xfrm>
              <a:prstGeom prst="rect">
                <a:avLst/>
              </a:prstGeom>
              <a:blipFill>
                <a:blip r:embed="rId3"/>
                <a:stretch>
                  <a:fillRect l="-1724" r="-945" b="-371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6_AN.29_1#82a847117.blank?pid=8d469748c&amp;color=0,0,0&amp;vpa=13&amp;vtp=1&amp;bbb=1&amp;rh=41.6"/>
              <p:cNvSpPr/>
              <p:nvPr/>
            </p:nvSpPr>
            <p:spPr>
              <a:xfrm>
                <a:off x="5334190" y="1987775"/>
                <a:ext cx="925767" cy="52260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1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𝑭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KaiTi" pitchFamily="34" charset="-122"/>
                        <a:cs typeface="Times New Roman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KaiTi" pitchFamily="34" charset="-122"/>
                            <a:cs typeface="Times New Roman" pitchFamily="34" charset="-12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KaiTi" pitchFamily="34" charset="-122"/>
                                <a:cs typeface="Times New Roman" pitchFamily="34" charset="-12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KaiTi" pitchFamily="34" charset="-122"/>
                    <a:cs typeface="Times New Roman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 xmlns="">
          <p:sp>
            <p:nvSpPr>
              <p:cNvPr id="3" name="QB_6_AN.29_1#82a847117.blank?pid=8d469748c&amp;color=0,0,0&amp;vpa=13&amp;vtp=1&amp;bbb=1&amp;rh=41.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190" y="1987775"/>
                <a:ext cx="925767" cy="5226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AS.30_1#82a847117?pid=8d469748c&amp;color=0,0,0&amp;vtp=1&amp;bbb=1&amp;hb=1"/>
              <p:cNvSpPr/>
              <p:nvPr/>
            </p:nvSpPr>
            <p:spPr>
              <a:xfrm>
                <a:off x="612648" y="3287620"/>
                <a:ext cx="10963656" cy="139007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5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​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𝑚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×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𝑑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itchFamily="34" charset="-122"/>
                                    <a:cs typeface="Times New Roman" pitchFamily="34" charset="-12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×</m:t>
                    </m:r>
                    <m:sSub>
                      <m:sSub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⋅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可知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，为了准确验证小球所受</a:t>
                </a:r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向心力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与角速度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𝜔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的关系，根据实验数据应画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𝐹</m:t>
                    </m:r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图像。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QB_6_AS.30_1#82a847117?pid=8d469748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287620"/>
                <a:ext cx="10963656" cy="1390079"/>
              </a:xfrm>
              <a:prstGeom prst="rect">
                <a:avLst/>
              </a:prstGeom>
              <a:blipFill>
                <a:blip r:embed="rId5"/>
                <a:stretch>
                  <a:fillRect l="-1724" b="-789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&amp;si=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&amp;si=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6a6b17a41.fixed?pid=78295e336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第四章</a:t>
            </a:r>
            <a:r>
              <a:rPr lang="en-US" altLang="zh-CN" sz="4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曲线运动</a:t>
            </a:r>
            <a:endParaRPr lang="en-US" altLang="zh-CN" sz="4400" dirty="0"/>
          </a:p>
        </p:txBody>
      </p:sp>
      <p:sp>
        <p:nvSpPr>
          <p:cNvPr id="3" name="C_2#6a6b17a41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6a6b17a41.fixed?pid=78295e336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实验6</a:t>
            </a:r>
            <a:r>
              <a:rPr lang="en-US" altLang="zh-CN" sz="3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探究向心力大小与半径、角速度和质量的关系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&amp;si=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6a6b17a41?lid=2c254d975&amp;cid=2c254d975&amp;tib=255,255,255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2587752"/>
            <a:ext cx="393192" cy="393192"/>
          </a:xfrm>
          <a:prstGeom prst="rect">
            <a:avLst/>
          </a:prstGeom>
        </p:spPr>
      </p:pic>
      <p:sp>
        <p:nvSpPr>
          <p:cNvPr id="3" name="C_1#目录1:6a6b17a41?lid=2c254d975&amp;cid=2c254d975&amp;vtp=1&amp;bt=1&amp;bbb=1">
            <a:hlinkClick r:id="rId3" action="ppaction://hlinksldjump"/>
          </p:cNvPr>
          <p:cNvSpPr/>
          <p:nvPr/>
        </p:nvSpPr>
        <p:spPr>
          <a:xfrm>
            <a:off x="4709160" y="2313432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3100" dirty="0"/>
          </a:p>
        </p:txBody>
      </p:sp>
      <p:pic>
        <p:nvPicPr>
          <p:cNvPr id="4" name="C_1#目录1:6a6b17a41?lid=f922c955a&amp;cid=f922c955a&amp;tib=255,255,255&amp;vtp=1" descr="preencode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3703320"/>
            <a:ext cx="393192" cy="393192"/>
          </a:xfrm>
          <a:prstGeom prst="rect">
            <a:avLst/>
          </a:prstGeom>
        </p:spPr>
      </p:pic>
      <p:sp>
        <p:nvSpPr>
          <p:cNvPr id="5" name="C_1#目录1:6a6b17a41?lid=f922c955a&amp;cid=f922c955a&amp;vtp=1&amp;bbb=1">
            <a:hlinkClick r:id="rId5" action="ppaction://hlinksldjump"/>
          </p:cNvPr>
          <p:cNvSpPr/>
          <p:nvPr/>
        </p:nvSpPr>
        <p:spPr>
          <a:xfrm>
            <a:off x="4709160" y="3429000"/>
            <a:ext cx="6839712" cy="93268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180000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&amp;si=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2c254d975.fixed?pid=6a6b17a41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必备知识·强基固本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&amp;si=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e21a63c7b?pid=2c254d975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一、实验目的</a:t>
            </a:r>
            <a:endParaRPr lang="en-US" altLang="zh-CN" sz="2800" dirty="0"/>
          </a:p>
        </p:txBody>
      </p:sp>
      <p:sp>
        <p:nvSpPr>
          <p:cNvPr id="3" name="P_5_BD#b120e2c13?sp=1&amp;pid=e21a63c7b&amp;color=0,0,0&amp;vtp=1&amp;bbb=1"/>
          <p:cNvSpPr/>
          <p:nvPr/>
        </p:nvSpPr>
        <p:spPr>
          <a:xfrm>
            <a:off x="612648" y="1121661"/>
            <a:ext cx="10963656" cy="1596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学会使用向心力演示器。</a:t>
            </a: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会用控制变量法探究向心力大小与半径、角速度、质量的关系。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体会用作图法处理数据及化曲为直的思想。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&amp;si=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8ba8859bc?pid=2c254d975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二、实验器材</a:t>
            </a:r>
            <a:endParaRPr lang="en-US" altLang="zh-CN" sz="2800" dirty="0"/>
          </a:p>
        </p:txBody>
      </p:sp>
      <p:sp>
        <p:nvSpPr>
          <p:cNvPr id="3" name="P_5_BD#25ba3bcf7?pid=8ba8859bc&amp;color=0,0,0&amp;vtp=1&amp;bbb=1"/>
          <p:cNvSpPr/>
          <p:nvPr/>
        </p:nvSpPr>
        <p:spPr>
          <a:xfrm>
            <a:off x="612648" y="1129174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向心力演示器、质量不等的小球。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&amp;si=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4aeb16f73?pid=2c254d975&amp;color=0,0,0&amp;vtp=1&amp;bt=1&amp;bbb=1"/>
          <p:cNvSpPr/>
          <p:nvPr/>
        </p:nvSpPr>
        <p:spPr>
          <a:xfrm>
            <a:off x="612648" y="486000"/>
            <a:ext cx="10963656" cy="475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3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三、实验原理</a:t>
            </a:r>
            <a:endParaRPr lang="en-US" altLang="zh-CN" sz="2800" dirty="0"/>
          </a:p>
        </p:txBody>
      </p:sp>
      <p:pic>
        <p:nvPicPr>
          <p:cNvPr id="3" name="QB_5_BD.1_1#c510c5e70?htil=1&amp;pid=4aeb16f73&amp;color=0,0,0&amp;tib=255,255,255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3007" y="1059361"/>
            <a:ext cx="4523658" cy="2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5_BD.1_2#c510c5e70?htil=1&amp;pid=4aeb16f73&amp;color=0,0,0&amp;vtp=1&amp;bbb=1&amp;hb=1&amp;hs=1"/>
          <p:cNvSpPr/>
          <p:nvPr/>
        </p:nvSpPr>
        <p:spPr>
          <a:xfrm>
            <a:off x="612648" y="1013640"/>
            <a:ext cx="5650992" cy="2625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35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本实验探究了向心力大小与多个物理</a:t>
            </a:r>
          </a:p>
          <a:p>
            <a:pPr latinLnBrk="1">
              <a:lnSpc>
                <a:spcPts val="35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量之间的关系，因而实验方法采用了</a:t>
            </a:r>
          </a:p>
          <a:p>
            <a:pPr latinLnBrk="1">
              <a:lnSpc>
                <a:spcPts val="3500"/>
              </a:lnSpc>
            </a:pP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如图所示，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匀速转动手柄，</a:t>
            </a:r>
          </a:p>
          <a:p>
            <a:pPr latinLnBrk="1">
              <a:lnSpc>
                <a:spcPts val="35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可以使变速塔轮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、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长槽和短槽匀速转动，</a:t>
            </a:r>
          </a:p>
          <a:p>
            <a:pPr latinLnBrk="1">
              <a:lnSpc>
                <a:spcPts val="35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槽内的小球也就随之做匀速圆周运动，此</a:t>
            </a:r>
          </a:p>
          <a:p>
            <a:pPr latinLnBrk="1">
              <a:lnSpc>
                <a:spcPts val="3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时小球向外挤压挡板，挡板对小球有一个</a:t>
            </a:r>
            <a:endParaRPr lang="en-US" altLang="zh-CN" sz="2400" dirty="0"/>
          </a:p>
        </p:txBody>
      </p:sp>
      <p:sp>
        <p:nvSpPr>
          <p:cNvPr id="5" name="QB_5_AN.2_1#c510c5e70.blank?pid=4aeb16f73&amp;color=0,0,0&amp;vpa=1&amp;vtp=1&amp;bbb=1"/>
          <p:cNvSpPr/>
          <p:nvPr/>
        </p:nvSpPr>
        <p:spPr>
          <a:xfrm>
            <a:off x="705516" y="1870128"/>
            <a:ext cx="1752600" cy="388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300"/>
              </a:lnSpc>
            </a:pPr>
            <a:r>
              <a:rPr lang="en-US" altLang="zh-CN" sz="2400" b="1" i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控制变量法</a:t>
            </a:r>
            <a:endParaRPr lang="en-US" altLang="zh-CN" sz="2400" dirty="0"/>
          </a:p>
        </p:txBody>
      </p:sp>
      <p:sp>
        <p:nvSpPr>
          <p:cNvPr id="6" name="QB_5_BD.1_3#c510c5e70?pid=4aeb16f73&amp;color=0,0,0&amp;vtp=1&amp;bbb=1&amp;hs=1"/>
          <p:cNvSpPr/>
          <p:nvPr/>
        </p:nvSpPr>
        <p:spPr>
          <a:xfrm>
            <a:off x="612648" y="4539966"/>
            <a:ext cx="10963656" cy="1722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35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在实验过程中可以通过两个小球同时做圆周运动对照，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分别分析下列情形：</a:t>
            </a:r>
          </a:p>
          <a:p>
            <a:pPr marL="0" marR="0" lvl="0" indent="0" defTabSz="914400" rtl="0" eaLnBrk="1" fontAlgn="auto" latinLnBrk="1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（1）在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一定的情况下，探究向心力大小与角速度的关系。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（2）在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一定的情况下，探究向心力大小与半径的关系。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（3）在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一定的情况下，探究向心力大小与质量的关系。</a:t>
            </a:r>
            <a:endParaRPr lang="en-US" altLang="zh-CN" sz="2400" dirty="0"/>
          </a:p>
        </p:txBody>
      </p:sp>
      <p:sp>
        <p:nvSpPr>
          <p:cNvPr id="10" name="QB_5_AN.3_1#c510c5e70.blank?pid=4aeb16f73&amp;color=0,0,0&amp;vpa=2&amp;vtp=1&amp;bbb=1"/>
          <p:cNvSpPr/>
          <p:nvPr/>
        </p:nvSpPr>
        <p:spPr>
          <a:xfrm>
            <a:off x="1696117" y="4951954"/>
            <a:ext cx="1752600" cy="388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3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质量、半径</a:t>
            </a:r>
            <a:endParaRPr lang="en-US" altLang="zh-CN" sz="2400" dirty="0"/>
          </a:p>
        </p:txBody>
      </p:sp>
      <p:sp>
        <p:nvSpPr>
          <p:cNvPr id="11" name="QB_5_AN.4_1#c510c5e70.blank?pid=4aeb16f73&amp;color=0,0,0&amp;vpa=3&amp;vtp=1&amp;bbb=1"/>
          <p:cNvSpPr/>
          <p:nvPr/>
        </p:nvSpPr>
        <p:spPr>
          <a:xfrm>
            <a:off x="1683417" y="5396454"/>
            <a:ext cx="2058988" cy="388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3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质量、角速度</a:t>
            </a:r>
            <a:endParaRPr lang="en-US" altLang="zh-CN" sz="2400" dirty="0"/>
          </a:p>
        </p:txBody>
      </p:sp>
      <p:sp>
        <p:nvSpPr>
          <p:cNvPr id="12" name="QB_5_AN.5_1#c510c5e70.blank?pid=4aeb16f73&amp;color=0,0,0&amp;vpa=4&amp;vtp=1&amp;bbb=1"/>
          <p:cNvSpPr/>
          <p:nvPr/>
        </p:nvSpPr>
        <p:spPr>
          <a:xfrm>
            <a:off x="1683417" y="5820507"/>
            <a:ext cx="2058988" cy="388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3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半径、角速度</a:t>
            </a:r>
            <a:endParaRPr lang="en-US" altLang="zh-CN" sz="2400" dirty="0"/>
          </a:p>
        </p:txBody>
      </p:sp>
      <p:sp>
        <p:nvSpPr>
          <p:cNvPr id="13" name="QB_5_BD.1_2#c510c5e70?htil=1&amp;pid=4aeb16f73&amp;color=0,0,0&amp;vtp=1&amp;bbb=1&amp;hb=1&amp;hs=1">
            <a:extLst>
              <a:ext uri="{FF2B5EF4-FFF2-40B4-BE49-F238E27FC236}">
                <a16:creationId xmlns:a16="http://schemas.microsoft.com/office/drawing/2014/main" id="{C3AB6548-0ACC-2213-917F-53C62C3039C0}"/>
              </a:ext>
            </a:extLst>
          </p:cNvPr>
          <p:cNvSpPr/>
          <p:nvPr/>
        </p:nvSpPr>
        <p:spPr>
          <a:xfrm>
            <a:off x="611994" y="3650966"/>
            <a:ext cx="10968012" cy="847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atinLnBrk="1">
              <a:lnSpc>
                <a:spcPts val="35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向内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（指向圆心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）的弹力作为小球做匀速圆周运动的向心力，而该向心力大小可</a:t>
            </a:r>
          </a:p>
          <a:p>
            <a:pPr latinLnBrk="1">
              <a:lnSpc>
                <a:spcPts val="3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以通过标尺上露出的等分标记粗略表示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&amp;si=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5c238129f?pid=2c254d975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四、实验步骤</a:t>
            </a:r>
            <a:endParaRPr lang="en-US" altLang="zh-CN" sz="2800" dirty="0"/>
          </a:p>
        </p:txBody>
      </p:sp>
      <p:sp>
        <p:nvSpPr>
          <p:cNvPr id="3" name="P_5_BD#d40870f07?sp=1&amp;pid=5c238129f&amp;color=0,0,0&amp;vtp=1&amp;bbb=1&amp;hb=1"/>
          <p:cNvSpPr/>
          <p:nvPr/>
        </p:nvSpPr>
        <p:spPr>
          <a:xfrm>
            <a:off x="612648" y="1121661"/>
            <a:ext cx="10963656" cy="1596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分别将两个质量相等的小球放在实验仪器的两个槽中，且小球到转轴（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即圆心）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距离相同即圆周运动半径相同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，将皮带放置在适当位置使两变速塔轮转动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，记录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不同角速度对应的向心力大小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</a:t>
            </a:r>
            <a:endParaRPr lang="en-US" altLang="zh-CN" sz="2400" dirty="0"/>
          </a:p>
        </p:txBody>
      </p:sp>
      <p:sp>
        <p:nvSpPr>
          <p:cNvPr id="4" name="QB_5_BD.6_1#bbb2d5bb3?pid=5c238129f&amp;color=0,0,0&amp;vtp=1&amp;bbb=1&amp;hb=1"/>
          <p:cNvSpPr/>
          <p:nvPr/>
        </p:nvSpPr>
        <p:spPr>
          <a:xfrm>
            <a:off x="612648" y="2772762"/>
            <a:ext cx="10963656" cy="1592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分别将两个质量相等的小球放在实验仪器的长槽和短槽中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，小球到转轴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即圆心）距离不同即圆周运动半径不等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，将皮带放置在适当位置使两变速塔轮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转动角速度</a:t>
            </a:r>
            <a:r>
              <a:rPr lang="en-US" altLang="zh-CN" sz="24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记录不同半径对应的向心力大小。</a:t>
            </a:r>
            <a:endParaRPr lang="en-US" altLang="zh-CN" sz="2400" dirty="0"/>
          </a:p>
        </p:txBody>
      </p:sp>
      <p:sp>
        <p:nvSpPr>
          <p:cNvPr id="5" name="QB_5_AN.7_1#bbb2d5bb3.blank?pid=5c238129f&amp;color=0,0,0&amp;vpa=5&amp;vtp=1&amp;bbb=1"/>
          <p:cNvSpPr/>
          <p:nvPr/>
        </p:nvSpPr>
        <p:spPr>
          <a:xfrm>
            <a:off x="2153317" y="3840832"/>
            <a:ext cx="833438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相等</a:t>
            </a:r>
            <a:endParaRPr lang="en-US" altLang="zh-CN" sz="2400" dirty="0"/>
          </a:p>
        </p:txBody>
      </p:sp>
      <p:sp>
        <p:nvSpPr>
          <p:cNvPr id="6" name="P_5_BD#768de80e8?sp=1&amp;pid=5c238129f&amp;color=0,0,0&amp;vtp=1&amp;bbb=1&amp;hb=1"/>
          <p:cNvSpPr/>
          <p:nvPr/>
        </p:nvSpPr>
        <p:spPr>
          <a:xfrm>
            <a:off x="612648" y="4427953"/>
            <a:ext cx="10963656" cy="1596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分别将两个质量不相等的小球放在实验仪器的两个槽中，且小球到转轴（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即圆心）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距离相同即圆周运动半径相等，将皮带放置在适当位置使两变速塔轮转动角速度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相等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，记录不同质量对应的向心力大小。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618</Words>
  <Application>Microsoft Office PowerPoint</Application>
  <PresentationFormat>宽屏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SimSun</vt:lpstr>
      <vt:lpstr>微软雅黑</vt:lpstr>
      <vt:lpstr>Arial</vt:lpstr>
      <vt:lpstr>Calibri</vt:lpstr>
      <vt:lpstr>Cambria Math</vt:lpstr>
      <vt:lpstr>Times New Roman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青 青</cp:lastModifiedBy>
  <cp:revision>3</cp:revision>
  <dcterms:created xsi:type="dcterms:W3CDTF">2025-01-22T10:06:09Z</dcterms:created>
  <dcterms:modified xsi:type="dcterms:W3CDTF">2025-01-24T02:26:37Z</dcterms:modified>
  <cp:category/>
  <cp:contentStatus/>
</cp:coreProperties>
</file>